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8" r:id="rId9"/>
    <p:sldId id="269" r:id="rId10"/>
    <p:sldId id="264" r:id="rId11"/>
    <p:sldId id="265" r:id="rId12"/>
    <p:sldId id="262" r:id="rId13"/>
    <p:sldId id="266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33907-7220-49D0-8599-8E6F0CC5525A}" type="datetimeFigureOut">
              <a:rPr lang="ru-RU" smtClean="0"/>
              <a:t>10.02.2015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F35CB-C373-432C-A624-C9D3DF67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145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33907-7220-49D0-8599-8E6F0CC5525A}" type="datetimeFigureOut">
              <a:rPr lang="ru-RU" smtClean="0"/>
              <a:t>10.02.2015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F35CB-C373-432C-A624-C9D3DF67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3780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33907-7220-49D0-8599-8E6F0CC5525A}" type="datetimeFigureOut">
              <a:rPr lang="ru-RU" smtClean="0"/>
              <a:t>10.02.2015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F35CB-C373-432C-A624-C9D3DF67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91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33907-7220-49D0-8599-8E6F0CC5525A}" type="datetimeFigureOut">
              <a:rPr lang="ru-RU" smtClean="0"/>
              <a:t>10.02.2015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F35CB-C373-432C-A624-C9D3DF67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681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33907-7220-49D0-8599-8E6F0CC5525A}" type="datetimeFigureOut">
              <a:rPr lang="ru-RU" smtClean="0"/>
              <a:t>10.02.2015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F35CB-C373-432C-A624-C9D3DF67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8410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33907-7220-49D0-8599-8E6F0CC5525A}" type="datetimeFigureOut">
              <a:rPr lang="ru-RU" smtClean="0"/>
              <a:t>10.02.2015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F35CB-C373-432C-A624-C9D3DF67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901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33907-7220-49D0-8599-8E6F0CC5525A}" type="datetimeFigureOut">
              <a:rPr lang="ru-RU" smtClean="0"/>
              <a:t>10.02.2015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F35CB-C373-432C-A624-C9D3DF67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698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33907-7220-49D0-8599-8E6F0CC5525A}" type="datetimeFigureOut">
              <a:rPr lang="ru-RU" smtClean="0"/>
              <a:t>10.02.2015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F35CB-C373-432C-A624-C9D3DF67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330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33907-7220-49D0-8599-8E6F0CC5525A}" type="datetimeFigureOut">
              <a:rPr lang="ru-RU" smtClean="0"/>
              <a:t>10.02.2015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F35CB-C373-432C-A624-C9D3DF67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003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33907-7220-49D0-8599-8E6F0CC5525A}" type="datetimeFigureOut">
              <a:rPr lang="ru-RU" smtClean="0"/>
              <a:t>10.02.2015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F35CB-C373-432C-A624-C9D3DF67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739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33907-7220-49D0-8599-8E6F0CC5525A}" type="datetimeFigureOut">
              <a:rPr lang="ru-RU" smtClean="0"/>
              <a:t>10.02.2015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F35CB-C373-432C-A624-C9D3DF67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076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33907-7220-49D0-8599-8E6F0CC5525A}" type="datetimeFigureOut">
              <a:rPr lang="ru-RU" smtClean="0"/>
              <a:t>10.02.2015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3F35CB-C373-432C-A624-C9D3DF67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25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ria.ru/analytics/20120217/568365529.html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Кононенко\Desktop\1213682447_005_nat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95250"/>
            <a:ext cx="8890000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620688"/>
            <a:ext cx="5256584" cy="3600399"/>
          </a:xfrm>
        </p:spPr>
        <p:txBody>
          <a:bodyPr>
            <a:normAutofit/>
          </a:bodyPr>
          <a:lstStyle/>
          <a:p>
            <a:pPr algn="l"/>
            <a:r>
              <a:rPr lang="ru-RU" b="1" i="1" dirty="0">
                <a:solidFill>
                  <a:schemeClr val="accent3">
                    <a:lumMod val="50000"/>
                  </a:schemeClr>
                </a:solidFill>
              </a:rPr>
              <a:t>П</a:t>
            </a:r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роблема суицида среди подростков </a:t>
            </a:r>
            <a:b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в России</a:t>
            </a:r>
            <a:b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</a:br>
            <a:endParaRPr lang="ru-RU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869160"/>
            <a:ext cx="6400800" cy="1512168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Подготовила педагог-психолог МБОУ «Гимназия №125»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С. Р. Кононенко 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17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386"/>
            <a:ext cx="9144000" cy="68633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i="1" dirty="0" smtClean="0">
                <a:solidFill>
                  <a:schemeClr val="bg1"/>
                </a:solidFill>
              </a:rPr>
              <a:t>4. По мнению многих участников обсуждения, сегодня подростки массово переживают отсутствие смысла и цели жизни.</a:t>
            </a:r>
            <a:endParaRPr lang="ru-RU" sz="40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2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4464496" cy="63367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579296" cy="706090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dirty="0"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ru-RU" sz="4800" b="1" dirty="0" err="1">
                <a:solidFill>
                  <a:schemeClr val="bg1"/>
                </a:solidFill>
                <a:ea typeface="+mn-ea"/>
                <a:cs typeface="+mn-cs"/>
              </a:rPr>
              <a:t>syslyaa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0" y="260648"/>
            <a:ext cx="4320480" cy="6480720"/>
          </a:xfrm>
        </p:spPr>
        <p:txBody>
          <a:bodyPr>
            <a:normAutofit fontScale="92500" lnSpcReduction="20000"/>
          </a:bodyPr>
          <a:lstStyle/>
          <a:p>
            <a:pPr marL="0" indent="0" algn="r">
              <a:buNone/>
            </a:pPr>
            <a:r>
              <a:rPr lang="ru-RU" i="1" dirty="0" smtClean="0"/>
              <a:t>Раньше дети и подростки массово посещали различные бесплатные кружки, секции, чувствовали себя частью коллектива, в </a:t>
            </a:r>
          </a:p>
          <a:p>
            <a:pPr marL="0" indent="0" algn="r">
              <a:buNone/>
            </a:pPr>
            <a:r>
              <a:rPr lang="ru-RU" i="1" dirty="0" smtClean="0"/>
              <a:t>обществе была какая-то идеология.</a:t>
            </a:r>
          </a:p>
          <a:p>
            <a:pPr marL="0" indent="0" algn="r">
              <a:buNone/>
            </a:pPr>
            <a:r>
              <a:rPr lang="ru-RU" i="1" dirty="0" smtClean="0"/>
              <a:t> А сейчас что? </a:t>
            </a:r>
          </a:p>
          <a:p>
            <a:pPr marL="0" indent="0" algn="r">
              <a:buNone/>
            </a:pPr>
            <a:endParaRPr lang="ru-RU" i="1" dirty="0" smtClean="0"/>
          </a:p>
          <a:p>
            <a:pPr marL="0" indent="0" algn="r">
              <a:buNone/>
            </a:pPr>
            <a:r>
              <a:rPr lang="ru-RU" i="1" dirty="0" smtClean="0"/>
              <a:t>Полный идеологический вакуум - ни религиозная, ни коммунистическая идеология уже не работают.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530449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gabrelyanov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013176"/>
            <a:ext cx="8363272" cy="1584176"/>
          </a:xfr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3600" i="1" dirty="0"/>
              <a:t>Любите своих детей, слушайте их, говорите с ними чаще, ведь ближе вас у них все равно никого </a:t>
            </a:r>
            <a:r>
              <a:rPr lang="ru-RU" sz="3600" i="1" dirty="0" smtClean="0"/>
              <a:t>нет.</a:t>
            </a:r>
          </a:p>
          <a:p>
            <a:pPr marL="0" indent="0">
              <a:buNone/>
            </a:pPr>
            <a:endParaRPr lang="ru-RU" sz="3600" i="1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835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6287" cy="68562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>
                <a:solidFill>
                  <a:schemeClr val="bg1"/>
                </a:solidFill>
              </a:rPr>
              <a:t>stingvv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268761"/>
            <a:ext cx="4465639" cy="4320480"/>
          </a:xfr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i="1" dirty="0">
                <a:solidFill>
                  <a:prstClr val="black"/>
                </a:solidFill>
              </a:rPr>
              <a:t>Возможно, кто-то из родителей задумается и лишний раз пообщается со своим ребенком, поддерживает этот </a:t>
            </a:r>
            <a:r>
              <a:rPr lang="ru-RU" i="1" dirty="0" smtClean="0">
                <a:solidFill>
                  <a:prstClr val="black"/>
                </a:solidFill>
              </a:rPr>
              <a:t>призыв.</a:t>
            </a:r>
            <a:endParaRPr lang="ru-RU" i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1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831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 algn="l"/>
            <a:r>
              <a:rPr lang="en-US" dirty="0" err="1">
                <a:solidFill>
                  <a:schemeClr val="bg1"/>
                </a:solidFill>
              </a:rPr>
              <a:t>olgahermion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5328591"/>
          </a:xfrm>
        </p:spPr>
        <p:txBody>
          <a:bodyPr>
            <a:normAutofit lnSpcReduction="10000"/>
          </a:bodyPr>
          <a:lstStyle/>
          <a:p>
            <a:pPr marL="0" lvl="0" indent="0" algn="ctr">
              <a:buNone/>
            </a:pPr>
            <a:r>
              <a:rPr lang="ru-RU" sz="3000" b="1" i="1" dirty="0" smtClean="0">
                <a:solidFill>
                  <a:schemeClr val="bg1"/>
                </a:solidFill>
              </a:rPr>
              <a:t>С </a:t>
            </a:r>
            <a:r>
              <a:rPr lang="ru-RU" sz="3000" b="1" i="1" dirty="0">
                <a:solidFill>
                  <a:schemeClr val="bg1"/>
                </a:solidFill>
              </a:rPr>
              <a:t>ребенком не надо общаться </a:t>
            </a:r>
            <a:r>
              <a:rPr lang="ru-RU" sz="3000" b="1" i="1" dirty="0" smtClean="0">
                <a:solidFill>
                  <a:schemeClr val="bg1"/>
                </a:solidFill>
              </a:rPr>
              <a:t>«лишний раз», </a:t>
            </a:r>
            <a:r>
              <a:rPr lang="ru-RU" sz="3000" b="1" i="1" dirty="0">
                <a:solidFill>
                  <a:schemeClr val="bg1"/>
                </a:solidFill>
              </a:rPr>
              <a:t>с ребенком надо общаться в принципе. </a:t>
            </a:r>
            <a:endParaRPr lang="ru-RU" sz="3000" b="1" i="1" dirty="0" smtClean="0">
              <a:solidFill>
                <a:schemeClr val="bg1"/>
              </a:solidFill>
            </a:endParaRPr>
          </a:p>
          <a:p>
            <a:pPr marL="0" lvl="0" indent="0" algn="ctr">
              <a:buNone/>
            </a:pPr>
            <a:endParaRPr lang="ru-RU" sz="3000" b="1" i="1" dirty="0" smtClean="0">
              <a:solidFill>
                <a:schemeClr val="bg1"/>
              </a:solidFill>
            </a:endParaRPr>
          </a:p>
          <a:p>
            <a:pPr marL="0" lvl="0" indent="0" algn="ctr">
              <a:buNone/>
            </a:pPr>
            <a:endParaRPr lang="ru-RU" sz="3000" b="1" i="1" dirty="0">
              <a:solidFill>
                <a:schemeClr val="bg1"/>
              </a:solidFill>
            </a:endParaRPr>
          </a:p>
          <a:p>
            <a:pPr marL="0" lvl="0" indent="0" algn="ctr">
              <a:buNone/>
            </a:pPr>
            <a:endParaRPr lang="ru-RU" sz="3000" b="1" i="1" dirty="0" smtClean="0">
              <a:solidFill>
                <a:schemeClr val="bg1"/>
              </a:solidFill>
            </a:endParaRPr>
          </a:p>
          <a:p>
            <a:pPr marL="0" lvl="0" indent="0" algn="ctr">
              <a:buNone/>
            </a:pPr>
            <a:endParaRPr lang="ru-RU" sz="3000" b="1" i="1" dirty="0">
              <a:solidFill>
                <a:schemeClr val="bg1"/>
              </a:solidFill>
            </a:endParaRPr>
          </a:p>
          <a:p>
            <a:pPr marL="0" lvl="0" indent="0" algn="ctr">
              <a:buNone/>
            </a:pPr>
            <a:endParaRPr lang="ru-RU" sz="3000" b="1" i="1" dirty="0" smtClean="0">
              <a:solidFill>
                <a:schemeClr val="bg1"/>
              </a:solidFill>
            </a:endParaRPr>
          </a:p>
          <a:p>
            <a:pPr marL="0" lvl="0" indent="0" algn="ctr">
              <a:buNone/>
            </a:pPr>
            <a:endParaRPr lang="ru-RU" sz="3000" b="1" i="1" dirty="0">
              <a:solidFill>
                <a:schemeClr val="bg1"/>
              </a:solidFill>
            </a:endParaRPr>
          </a:p>
          <a:p>
            <a:pPr marL="0" lvl="0" indent="0" algn="ctr">
              <a:buNone/>
            </a:pPr>
            <a:endParaRPr lang="ru-RU" sz="3000" b="1" i="1" dirty="0" smtClean="0">
              <a:solidFill>
                <a:schemeClr val="bg1"/>
              </a:solidFill>
            </a:endParaRPr>
          </a:p>
          <a:p>
            <a:pPr marL="0" lvl="0" indent="0" algn="ctr">
              <a:buNone/>
            </a:pPr>
            <a:r>
              <a:rPr lang="ru-RU" sz="4800" b="1" i="1" dirty="0" smtClean="0">
                <a:solidFill>
                  <a:schemeClr val="bg1"/>
                </a:solidFill>
              </a:rPr>
              <a:t>Лишний </a:t>
            </a:r>
            <a:r>
              <a:rPr lang="ru-RU" sz="4800" b="1" i="1" dirty="0">
                <a:solidFill>
                  <a:schemeClr val="bg1"/>
                </a:solidFill>
              </a:rPr>
              <a:t>раз не </a:t>
            </a:r>
            <a:r>
              <a:rPr lang="ru-RU" sz="4800" b="1" i="1" dirty="0" smtClean="0">
                <a:solidFill>
                  <a:schemeClr val="bg1"/>
                </a:solidFill>
              </a:rPr>
              <a:t>поможет.</a:t>
            </a:r>
            <a:endParaRPr lang="ru-RU" sz="4800" b="1" i="1" dirty="0">
              <a:solidFill>
                <a:schemeClr val="bg1"/>
              </a:solidFill>
            </a:endParaRPr>
          </a:p>
          <a:p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305062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im2-tub-ru.yandex.net/i?id=389daac380e4cfb2f21649ba64ea6efb-02-16f-00034&amp;n=33&amp;h=2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3429000"/>
            <a:ext cx="7776864" cy="2736303"/>
          </a:xfr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sz="4000" b="1" i="1" dirty="0">
                <a:solidFill>
                  <a:prstClr val="black"/>
                </a:solidFill>
                <a:ea typeface="+mj-ea"/>
                <a:cs typeface="+mj-cs"/>
              </a:rPr>
              <a:t>Материал для презентации взят с </a:t>
            </a:r>
            <a:r>
              <a:rPr lang="ru-RU" sz="4000" b="1" i="1" dirty="0" smtClean="0">
                <a:solidFill>
                  <a:prstClr val="black"/>
                </a:solidFill>
                <a:ea typeface="+mj-ea"/>
                <a:cs typeface="+mj-cs"/>
              </a:rPr>
              <a:t>сайта  </a:t>
            </a:r>
            <a:r>
              <a:rPr lang="en-US" dirty="0" smtClean="0">
                <a:hlinkClick r:id="rId3"/>
              </a:rPr>
              <a:t>http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ria.ru/analytics/20120217/568365529.html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2989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60" y="0"/>
            <a:ext cx="9150959" cy="5185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6961" y="5013176"/>
            <a:ext cx="9150959" cy="184482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b="1" i="1" dirty="0" smtClean="0"/>
              <a:t>Всплеск суицидов подростков отмечен в России в последние несколько дней. </a:t>
            </a:r>
          </a:p>
          <a:p>
            <a:pPr marL="0" indent="0" algn="ctr">
              <a:buNone/>
            </a:pPr>
            <a:r>
              <a:rPr lang="ru-RU" b="1" i="1" dirty="0" smtClean="0"/>
              <a:t>Уполномоченный при президенте РФ по правам ребенка Павел Астахов обратился к министру образования и науки РФ Андрею Фурсенко с просьбой начать в школах работу по профилактике детских суицидов</a:t>
            </a:r>
            <a:r>
              <a:rPr lang="ru-RU" i="1" dirty="0" smtClean="0"/>
              <a:t>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132820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210" y="2355007"/>
            <a:ext cx="7204789" cy="4502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496944" cy="26642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i="1" dirty="0">
                <a:solidFill>
                  <a:prstClr val="black"/>
                </a:solidFill>
                <a:ea typeface="+mj-ea"/>
                <a:cs typeface="+mj-cs"/>
              </a:rPr>
              <a:t>Эпидемия самоубийств среди российских школьников в последние дни вызвала тревогу у многих родителей. На страницах социальных сетей и блогов они попытались разобраться в причинах этого явления.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12525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57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chemeClr val="bg1"/>
                </a:solidFill>
              </a:rPr>
              <a:t>paola5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437112"/>
            <a:ext cx="9134212" cy="2420888"/>
          </a:xfrm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i="1" dirty="0" smtClean="0"/>
              <a:t>1. Все дело в укоренившихся в России педагогических традициях, которые поощряют всевозможные методы давления на ребенка, включая крик по любому поводу. 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565251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72" y="0"/>
            <a:ext cx="9162372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88641"/>
            <a:ext cx="8784976" cy="1584176"/>
          </a:xfrm>
        </p:spPr>
        <p:txBody>
          <a:bodyPr/>
          <a:lstStyle/>
          <a:p>
            <a:pPr marL="0" indent="0" algn="ctr">
              <a:buNone/>
            </a:pPr>
            <a:r>
              <a:rPr lang="ru-RU" b="1" i="1" dirty="0" smtClean="0">
                <a:solidFill>
                  <a:schemeClr val="bg1"/>
                </a:solidFill>
              </a:rPr>
              <a:t>2. Многие блогеры говорят о том, что детям сегодня не хватает полноценного общения – как с родителями, так и со сверстниками.</a:t>
            </a:r>
            <a:endParaRPr lang="ru-RU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471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80120"/>
          </a:xfrm>
        </p:spPr>
        <p:txBody>
          <a:bodyPr/>
          <a:lstStyle/>
          <a:p>
            <a:pPr algn="l"/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crackjack00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0" y="3573016"/>
            <a:ext cx="4320480" cy="3168352"/>
          </a:xfrm>
          <a:effectLst>
            <a:glow rad="63500">
              <a:schemeClr val="accent1">
                <a:satMod val="175000"/>
                <a:alpha val="40000"/>
              </a:schemeClr>
            </a:glow>
            <a:softEdge rad="63500"/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i="1" dirty="0" smtClean="0"/>
              <a:t>Раньше дети общались во дворе, причем компании были разновозрастные, от мелюзги до подростков. Это было детское общество, в котором из поколения в поколение передавался опыт на доступном языке. Сейчас детей во двор не выпускают.</a:t>
            </a:r>
          </a:p>
          <a:p>
            <a:endParaRPr lang="ru-RU" i="1" dirty="0" smtClean="0"/>
          </a:p>
        </p:txBody>
      </p:sp>
    </p:spTree>
    <p:extLst>
      <p:ext uri="{BB962C8B-B14F-4D97-AF65-F5344CB8AC3E}">
        <p14:creationId xmlns:p14="http://schemas.microsoft.com/office/powerpoint/2010/main" val="3766795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72" y="13645"/>
            <a:ext cx="9162372" cy="68443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/>
              <a:t>aron45</a:t>
            </a:r>
            <a:br>
              <a:rPr lang="en-US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5816" y="116633"/>
            <a:ext cx="6120680" cy="5328592"/>
          </a:xfrm>
        </p:spPr>
        <p:txBody>
          <a:bodyPr/>
          <a:lstStyle/>
          <a:p>
            <a:pPr lvl="0"/>
            <a:endParaRPr lang="ru-RU" sz="1800" dirty="0">
              <a:solidFill>
                <a:prstClr val="black"/>
              </a:solidFill>
            </a:endParaRPr>
          </a:p>
          <a:p>
            <a:pPr marL="0" lvl="0" indent="0" algn="r">
              <a:buNone/>
            </a:pPr>
            <a:r>
              <a:rPr lang="ru-RU" sz="2400" b="1" i="1" dirty="0">
                <a:solidFill>
                  <a:prstClr val="black"/>
                </a:solidFill>
              </a:rPr>
              <a:t>Родители забыли о том, что со своим ребенком-подростком надо дружить, а не вести себя как надзиратель в тюрьме или, наоборот, заниматься попустительством. </a:t>
            </a:r>
          </a:p>
          <a:p>
            <a:pPr marL="0" lvl="0" indent="0" algn="r">
              <a:buNone/>
            </a:pPr>
            <a:r>
              <a:rPr lang="ru-RU" sz="2400" b="1" i="1" dirty="0">
                <a:solidFill>
                  <a:prstClr val="black"/>
                </a:solidFill>
              </a:rPr>
              <a:t>Современные родители больше </a:t>
            </a:r>
            <a:endParaRPr lang="ru-RU" sz="2400" b="1" i="1" dirty="0" smtClean="0">
              <a:solidFill>
                <a:prstClr val="black"/>
              </a:solidFill>
            </a:endParaRPr>
          </a:p>
          <a:p>
            <a:pPr marL="0" lvl="0" indent="0" algn="r">
              <a:buNone/>
            </a:pPr>
            <a:r>
              <a:rPr lang="ru-RU" sz="2400" b="1" i="1" dirty="0" smtClean="0">
                <a:solidFill>
                  <a:prstClr val="black"/>
                </a:solidFill>
              </a:rPr>
              <a:t>собой </a:t>
            </a:r>
            <a:r>
              <a:rPr lang="ru-RU" sz="2400" b="1" i="1" dirty="0">
                <a:solidFill>
                  <a:prstClr val="black"/>
                </a:solidFill>
              </a:rPr>
              <a:t>заняты. </a:t>
            </a:r>
            <a:endParaRPr lang="ru-RU" sz="2400" b="1" i="1" dirty="0" smtClean="0">
              <a:solidFill>
                <a:prstClr val="black"/>
              </a:solidFill>
            </a:endParaRPr>
          </a:p>
          <a:p>
            <a:pPr marL="0" lvl="0" indent="0" algn="r">
              <a:buNone/>
            </a:pPr>
            <a:r>
              <a:rPr lang="ru-RU" sz="2400" b="1" i="1" dirty="0" smtClean="0">
                <a:solidFill>
                  <a:prstClr val="black"/>
                </a:solidFill>
              </a:rPr>
              <a:t>Дите </a:t>
            </a:r>
            <a:r>
              <a:rPr lang="ru-RU" sz="2400" b="1" i="1" dirty="0">
                <a:solidFill>
                  <a:prstClr val="black"/>
                </a:solidFill>
              </a:rPr>
              <a:t>сидит сутками в компе, </a:t>
            </a:r>
            <a:endParaRPr lang="ru-RU" sz="2400" b="1" i="1" dirty="0" smtClean="0">
              <a:solidFill>
                <a:prstClr val="black"/>
              </a:solidFill>
            </a:endParaRPr>
          </a:p>
          <a:p>
            <a:pPr marL="0" lvl="0" indent="0" algn="r">
              <a:buNone/>
            </a:pPr>
            <a:r>
              <a:rPr lang="ru-RU" sz="2400" b="1" i="1" dirty="0" smtClean="0">
                <a:solidFill>
                  <a:prstClr val="black"/>
                </a:solidFill>
              </a:rPr>
              <a:t>на </a:t>
            </a:r>
            <a:r>
              <a:rPr lang="ru-RU" sz="2400" b="1" i="1" dirty="0">
                <a:solidFill>
                  <a:prstClr val="black"/>
                </a:solidFill>
              </a:rPr>
              <a:t>нервы не действует </a:t>
            </a:r>
            <a:r>
              <a:rPr lang="ru-RU" sz="2400" b="1" i="1" dirty="0" smtClean="0">
                <a:solidFill>
                  <a:prstClr val="black"/>
                </a:solidFill>
              </a:rPr>
              <a:t>– </a:t>
            </a:r>
          </a:p>
          <a:p>
            <a:pPr marL="0" lvl="0" indent="0" algn="r">
              <a:buNone/>
            </a:pPr>
            <a:r>
              <a:rPr lang="ru-RU" sz="2400" b="1" i="1" dirty="0" smtClean="0">
                <a:solidFill>
                  <a:prstClr val="black"/>
                </a:solidFill>
              </a:rPr>
              <a:t>и </a:t>
            </a:r>
            <a:r>
              <a:rPr lang="ru-RU" sz="2400" b="1" i="1" dirty="0">
                <a:solidFill>
                  <a:prstClr val="black"/>
                </a:solidFill>
              </a:rPr>
              <a:t>ладно.</a:t>
            </a:r>
          </a:p>
          <a:p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192634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938"/>
            <a:ext cx="9202740" cy="6876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437112"/>
            <a:ext cx="8229600" cy="1689051"/>
          </a:xfr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marL="0" indent="0" algn="ctr">
              <a:buNone/>
            </a:pPr>
            <a:r>
              <a:rPr lang="ru-RU" i="1" dirty="0" smtClean="0">
                <a:ea typeface="Calibri"/>
                <a:cs typeface="Times New Roman"/>
              </a:rPr>
              <a:t>3. Из-за </a:t>
            </a:r>
            <a:r>
              <a:rPr lang="ru-RU" i="1" dirty="0">
                <a:ea typeface="Calibri"/>
                <a:cs typeface="Times New Roman"/>
              </a:rPr>
              <a:t>постоянной борьбы за существование родителям на общение с детьми не хватает ни времени, ни сил. 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382443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342900" lvl="0" indent="-342900" algn="l">
              <a:spcBef>
                <a:spcPct val="20000"/>
              </a:spcBef>
            </a:pPr>
            <a:r>
              <a:rPr lang="ru-RU" sz="3200" b="1" dirty="0" err="1">
                <a:solidFill>
                  <a:schemeClr val="bg1"/>
                </a:solidFill>
                <a:ea typeface="+mn-ea"/>
                <a:cs typeface="+mn-cs"/>
              </a:rPr>
              <a:t>Dve_muchachi</a:t>
            </a:r>
            <a:r>
              <a:rPr lang="ru-RU" sz="3200" b="1" dirty="0">
                <a:solidFill>
                  <a:schemeClr val="bg1"/>
                </a:solidFill>
                <a:ea typeface="+mn-ea"/>
                <a:cs typeface="+mn-cs"/>
              </a:rPr>
              <a:t/>
            </a:r>
            <a:br>
              <a:rPr lang="ru-RU" sz="3200" b="1" dirty="0">
                <a:solidFill>
                  <a:schemeClr val="bg1"/>
                </a:solidFill>
                <a:ea typeface="+mn-ea"/>
                <a:cs typeface="+mn-cs"/>
              </a:rPr>
            </a:b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157192"/>
            <a:ext cx="8229600" cy="1584176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i="1" dirty="0" smtClean="0"/>
              <a:t>Родители </a:t>
            </a:r>
            <a:r>
              <a:rPr lang="ru-RU" b="1" i="1" dirty="0"/>
              <a:t>вкалывают за мизерную зарплату, они озабочены, озлоблены, обижены.</a:t>
            </a:r>
          </a:p>
          <a:p>
            <a:pPr marL="0" indent="0">
              <a:buNone/>
            </a:pPr>
            <a:r>
              <a:rPr lang="ru-RU" b="1" i="1" dirty="0" smtClean="0"/>
              <a:t>Дети </a:t>
            </a:r>
            <a:r>
              <a:rPr lang="ru-RU" b="1" i="1" dirty="0"/>
              <a:t>растут в такой атмосфере, без любви, часто с насилием, не радуются жизни, а ненавидят себя и окружающих. </a:t>
            </a:r>
            <a:endParaRPr lang="ru-RU" b="1" i="1" dirty="0" smtClean="0"/>
          </a:p>
          <a:p>
            <a:pPr marL="0" indent="0">
              <a:buNone/>
            </a:pPr>
            <a:r>
              <a:rPr lang="ru-RU" b="1" i="1" dirty="0" smtClean="0"/>
              <a:t>И </a:t>
            </a:r>
            <a:r>
              <a:rPr lang="ru-RU" b="1" i="1" dirty="0"/>
              <a:t>главное, не </a:t>
            </a:r>
            <a:r>
              <a:rPr lang="ru-RU" b="1" i="1" dirty="0" smtClean="0"/>
              <a:t>видят </a:t>
            </a:r>
            <a:r>
              <a:rPr lang="ru-RU" b="1" i="1" dirty="0"/>
              <a:t>перспектив для </a:t>
            </a:r>
            <a:r>
              <a:rPr lang="ru-RU" b="1" i="1" dirty="0" smtClean="0"/>
              <a:t>себя.</a:t>
            </a:r>
            <a:endParaRPr lang="ru-RU" b="1" i="1" dirty="0"/>
          </a:p>
          <a:p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682343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Mylar</Template>
  <TotalTime>204</TotalTime>
  <Words>426</Words>
  <Application>Microsoft Office PowerPoint</Application>
  <PresentationFormat>Экран (4:3)</PresentationFormat>
  <Paragraphs>46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Проблема суицида среди подростков  в России </vt:lpstr>
      <vt:lpstr>Презентация PowerPoint</vt:lpstr>
      <vt:lpstr>Презентация PowerPoint</vt:lpstr>
      <vt:lpstr>paola5</vt:lpstr>
      <vt:lpstr>Презентация PowerPoint</vt:lpstr>
      <vt:lpstr>crackjack00</vt:lpstr>
      <vt:lpstr>aron45 </vt:lpstr>
      <vt:lpstr>Презентация PowerPoint</vt:lpstr>
      <vt:lpstr>Dve_muchachi </vt:lpstr>
      <vt:lpstr>Презентация PowerPoint</vt:lpstr>
      <vt:lpstr> syslyaa</vt:lpstr>
      <vt:lpstr>gabrelyanov</vt:lpstr>
      <vt:lpstr>stingvv</vt:lpstr>
      <vt:lpstr>olgahermion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Проблема суицида среди подростков в России</dc:title>
  <dc:creator>Кононенко</dc:creator>
  <cp:lastModifiedBy>Olga</cp:lastModifiedBy>
  <cp:revision>38</cp:revision>
  <dcterms:created xsi:type="dcterms:W3CDTF">2014-12-23T06:23:02Z</dcterms:created>
  <dcterms:modified xsi:type="dcterms:W3CDTF">2015-02-10T06:16:13Z</dcterms:modified>
</cp:coreProperties>
</file>